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63" r:id="rId6"/>
    <p:sldId id="273" r:id="rId7"/>
    <p:sldId id="264" r:id="rId8"/>
    <p:sldId id="265" r:id="rId9"/>
    <p:sldId id="266" r:id="rId10"/>
    <p:sldId id="267" r:id="rId11"/>
    <p:sldId id="268" r:id="rId12"/>
    <p:sldId id="269" r:id="rId13"/>
    <p:sldId id="272" r:id="rId14"/>
    <p:sldId id="27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1C695C-B6FB-437C-8EE0-D38F3303BD7E}" v="3" dt="2022-03-21T15:38:14.925"/>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59" d="100"/>
          <a:sy n="59" d="100"/>
        </p:scale>
        <p:origin x="200"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12-04-2022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12-04-2022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12-04-2022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12-04-2022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Klikken om de titelstijl van het model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B0311D3-5450-2340-8D08-C45E1C7DC822}" type="datetimeFigureOut">
              <a:rPr lang="nl-NL" smtClean="0"/>
              <a:t>12-04-2022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FB9FD28-4635-F541-9AFB-B41201C2B100}" type="slidenum">
              <a:rPr lang="nl-NL" smtClean="0"/>
              <a:t>‹nr.›</a:t>
            </a:fld>
            <a:endParaRPr lang="nl-NL"/>
          </a:p>
        </p:txBody>
      </p:sp>
    </p:spTree>
    <p:extLst>
      <p:ext uri="{BB962C8B-B14F-4D97-AF65-F5344CB8AC3E}">
        <p14:creationId xmlns:p14="http://schemas.microsoft.com/office/powerpoint/2010/main" val="1680615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12-04-2022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uizen in een onderverdeling">
            <a:extLst>
              <a:ext uri="{FF2B5EF4-FFF2-40B4-BE49-F238E27FC236}">
                <a16:creationId xmlns:a16="http://schemas.microsoft.com/office/drawing/2014/main" id="{655056DA-B5BC-9581-DF89-0FD1E567F81A}"/>
              </a:ext>
            </a:extLst>
          </p:cNvPr>
          <p:cNvPicPr>
            <a:picLocks noChangeAspect="1"/>
          </p:cNvPicPr>
          <p:nvPr/>
        </p:nvPicPr>
        <p:blipFill rotWithShape="1">
          <a:blip r:embed="rId2">
            <a:alphaModFix amt="50000"/>
          </a:blip>
          <a:srcRect t="8103" b="7627"/>
          <a:stretch/>
        </p:blipFill>
        <p:spPr>
          <a:xfrm>
            <a:off x="20" y="1"/>
            <a:ext cx="12191980" cy="6857999"/>
          </a:xfrm>
          <a:prstGeom prst="rect">
            <a:avLst/>
          </a:prstGeom>
        </p:spPr>
      </p:pic>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De 7 PK’s van Community building!</a:t>
            </a:r>
            <a:br>
              <a:rPr lang="en-US" sz="6000" dirty="0">
                <a:solidFill>
                  <a:srgbClr val="FFFFFF"/>
                </a:solidFill>
              </a:rPr>
            </a:br>
            <a:endParaRPr lang="en-US" sz="6000" dirty="0">
              <a:solidFill>
                <a:srgbClr val="FFFFFF"/>
              </a:solidFill>
            </a:endParaRPr>
          </a:p>
        </p:txBody>
      </p:sp>
    </p:spTree>
    <p:extLst>
      <p:ext uri="{BB962C8B-B14F-4D97-AF65-F5344CB8AC3E}">
        <p14:creationId xmlns:p14="http://schemas.microsoft.com/office/powerpoint/2010/main" val="34273324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dirty="0">
                <a:solidFill>
                  <a:srgbClr val="7030A0"/>
                </a:solidFill>
              </a:rPr>
              <a:t>PK7 - Pret</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“Waarvoor komen mensen overal in de wereld massaal bij elkaar? Als er muziek is, eten en gezelligheid, dus wat let je?”</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Zit er pret in jullie aanpak?</a:t>
            </a:r>
          </a:p>
          <a:p>
            <a:endParaRPr lang="nl-NL" dirty="0"/>
          </a:p>
        </p:txBody>
      </p:sp>
      <p:pic>
        <p:nvPicPr>
          <p:cNvPr id="4" name="Afbeelding 3">
            <a:extLst>
              <a:ext uri="{FF2B5EF4-FFF2-40B4-BE49-F238E27FC236}">
                <a16:creationId xmlns:a16="http://schemas.microsoft.com/office/drawing/2014/main" id="{6E19AD4B-0888-4C26-87C5-D5F18A4D0709}"/>
              </a:ext>
            </a:extLst>
          </p:cNvPr>
          <p:cNvPicPr>
            <a:picLocks noChangeAspect="1"/>
          </p:cNvPicPr>
          <p:nvPr/>
        </p:nvPicPr>
        <p:blipFill>
          <a:blip r:embed="rId2"/>
          <a:stretch>
            <a:fillRect/>
          </a:stretch>
        </p:blipFill>
        <p:spPr>
          <a:xfrm>
            <a:off x="9568068" y="3359426"/>
            <a:ext cx="2623931" cy="3498574"/>
          </a:xfrm>
          <a:prstGeom prst="rect">
            <a:avLst/>
          </a:prstGeom>
        </p:spPr>
      </p:pic>
    </p:spTree>
    <p:extLst>
      <p:ext uri="{BB962C8B-B14F-4D97-AF65-F5344CB8AC3E}">
        <p14:creationId xmlns:p14="http://schemas.microsoft.com/office/powerpoint/2010/main" val="267499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err="1">
                <a:solidFill>
                  <a:srgbClr val="7030A0"/>
                </a:solidFill>
              </a:rPr>
              <a:t>PK’s</a:t>
            </a:r>
            <a:r>
              <a:rPr lang="nl-NL" b="1">
                <a:solidFill>
                  <a:srgbClr val="7030A0"/>
                </a:solidFill>
              </a:rPr>
              <a:t> versterken</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lstStyle/>
          <a:p>
            <a:endParaRPr lang="nl-NL" dirty="0">
              <a:solidFill>
                <a:srgbClr val="002060"/>
              </a:solidFill>
            </a:endParaRPr>
          </a:p>
          <a:p>
            <a:r>
              <a:rPr lang="nl-NL" dirty="0">
                <a:solidFill>
                  <a:srgbClr val="002060"/>
                </a:solidFill>
              </a:rPr>
              <a:t>Loop de </a:t>
            </a:r>
            <a:r>
              <a:rPr lang="nl-NL" dirty="0" err="1">
                <a:solidFill>
                  <a:srgbClr val="002060"/>
                </a:solidFill>
              </a:rPr>
              <a:t>PK’s</a:t>
            </a:r>
            <a:r>
              <a:rPr lang="nl-NL" dirty="0">
                <a:solidFill>
                  <a:srgbClr val="002060"/>
                </a:solidFill>
              </a:rPr>
              <a:t> langs en bedenk hoe je deze </a:t>
            </a:r>
            <a:r>
              <a:rPr lang="nl-NL" u="sng" dirty="0">
                <a:solidFill>
                  <a:srgbClr val="002060"/>
                </a:solidFill>
              </a:rPr>
              <a:t>kunt</a:t>
            </a:r>
            <a:r>
              <a:rPr lang="nl-NL" dirty="0">
                <a:solidFill>
                  <a:srgbClr val="002060"/>
                </a:solidFill>
              </a:rPr>
              <a:t> versterken in jullie community</a:t>
            </a:r>
          </a:p>
          <a:p>
            <a:r>
              <a:rPr lang="nl-NL" dirty="0">
                <a:solidFill>
                  <a:srgbClr val="002060"/>
                </a:solidFill>
              </a:rPr>
              <a:t>Besluit wat je daar concreet aan gaat doen en verwerk dit in je aanpak. </a:t>
            </a:r>
          </a:p>
          <a:p>
            <a:endParaRPr lang="nl-NL" dirty="0">
              <a:solidFill>
                <a:srgbClr val="002060"/>
              </a:solidFill>
            </a:endParaRPr>
          </a:p>
          <a:p>
            <a:endParaRPr lang="nl-NL" dirty="0"/>
          </a:p>
        </p:txBody>
      </p:sp>
    </p:spTree>
    <p:extLst>
      <p:ext uri="{BB962C8B-B14F-4D97-AF65-F5344CB8AC3E}">
        <p14:creationId xmlns:p14="http://schemas.microsoft.com/office/powerpoint/2010/main" val="308596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a:xfrm>
            <a:off x="838200" y="365125"/>
            <a:ext cx="8982075" cy="1325563"/>
          </a:xfrm>
        </p:spPr>
        <p:txBody>
          <a:bodyPr/>
          <a:lstStyle/>
          <a:p>
            <a:r>
              <a:rPr lang="nl-NL" b="1" dirty="0">
                <a:solidFill>
                  <a:srgbClr val="7030A0"/>
                </a:solidFill>
              </a:rPr>
              <a:t>Zeven </a:t>
            </a:r>
            <a:r>
              <a:rPr lang="nl-NL" b="1" dirty="0" err="1">
                <a:solidFill>
                  <a:srgbClr val="7030A0"/>
                </a:solidFill>
              </a:rPr>
              <a:t>PK’s</a:t>
            </a:r>
            <a:r>
              <a:rPr lang="nl-NL" b="1" dirty="0">
                <a:solidFill>
                  <a:srgbClr val="7030A0"/>
                </a:solidFill>
              </a:rPr>
              <a:t> van community building in een wijk</a:t>
            </a:r>
            <a:endParaRPr lang="nl-NL" sz="3600" b="1" i="1" dirty="0">
              <a:solidFill>
                <a:srgbClr val="7030A0"/>
              </a:solidFill>
            </a:endParaRPr>
          </a:p>
        </p:txBody>
      </p:sp>
      <p:sp>
        <p:nvSpPr>
          <p:cNvPr id="4" name="Tijdelijke aanduiding voor inhoud 3">
            <a:extLst>
              <a:ext uri="{FF2B5EF4-FFF2-40B4-BE49-F238E27FC236}">
                <a16:creationId xmlns:a16="http://schemas.microsoft.com/office/drawing/2014/main" id="{CF2BD07A-12B8-EC44-B2A3-22B18BC2F7CF}"/>
              </a:ext>
            </a:extLst>
          </p:cNvPr>
          <p:cNvSpPr>
            <a:spLocks noGrp="1"/>
          </p:cNvSpPr>
          <p:nvPr>
            <p:ph idx="1"/>
          </p:nvPr>
        </p:nvSpPr>
        <p:spPr>
          <a:xfrm>
            <a:off x="722587" y="1690688"/>
            <a:ext cx="10515600" cy="4351338"/>
          </a:xfrm>
        </p:spPr>
        <p:txBody>
          <a:bodyPr>
            <a:normAutofit/>
          </a:bodyPr>
          <a:lstStyle/>
          <a:p>
            <a:pPr marL="0" indent="0">
              <a:buNone/>
            </a:pPr>
            <a:endParaRPr lang="nl-NL" dirty="0">
              <a:solidFill>
                <a:srgbClr val="002060"/>
              </a:solidFill>
            </a:endParaRPr>
          </a:p>
          <a:p>
            <a:pPr marL="0" indent="0">
              <a:buNone/>
            </a:pPr>
            <a:r>
              <a:rPr lang="nl-NL" dirty="0" err="1">
                <a:solidFill>
                  <a:srgbClr val="002060"/>
                </a:solidFill>
              </a:rPr>
              <a:t>Programmaloos</a:t>
            </a:r>
            <a:r>
              <a:rPr lang="nl-NL" dirty="0">
                <a:solidFill>
                  <a:srgbClr val="002060"/>
                </a:solidFill>
              </a:rPr>
              <a:t> – Probleemloos – </a:t>
            </a:r>
            <a:r>
              <a:rPr lang="nl-NL" dirty="0" err="1">
                <a:solidFill>
                  <a:srgbClr val="002060"/>
                </a:solidFill>
              </a:rPr>
              <a:t>Prestatieloos</a:t>
            </a:r>
            <a:r>
              <a:rPr lang="nl-NL" dirty="0">
                <a:solidFill>
                  <a:srgbClr val="002060"/>
                </a:solidFill>
              </a:rPr>
              <a:t> – </a:t>
            </a:r>
            <a:r>
              <a:rPr lang="nl-NL" dirty="0" err="1">
                <a:solidFill>
                  <a:srgbClr val="002060"/>
                </a:solidFill>
              </a:rPr>
              <a:t>Projectloos</a:t>
            </a:r>
            <a:r>
              <a:rPr lang="nl-NL" dirty="0">
                <a:solidFill>
                  <a:srgbClr val="002060"/>
                </a:solidFill>
              </a:rPr>
              <a:t> -Pretentieloos – </a:t>
            </a:r>
            <a:r>
              <a:rPr lang="nl-NL" dirty="0" err="1">
                <a:solidFill>
                  <a:srgbClr val="002060"/>
                </a:solidFill>
              </a:rPr>
              <a:t>Paniekloos</a:t>
            </a:r>
            <a:r>
              <a:rPr lang="nl-NL" dirty="0">
                <a:solidFill>
                  <a:srgbClr val="002060"/>
                </a:solidFill>
              </a:rPr>
              <a:t> – Pret!</a:t>
            </a:r>
          </a:p>
          <a:p>
            <a:endParaRPr lang="nl-NL" dirty="0">
              <a:solidFill>
                <a:srgbClr val="002060"/>
              </a:solidFill>
            </a:endParaRPr>
          </a:p>
          <a:p>
            <a:pPr marL="0" indent="0">
              <a:buNone/>
            </a:pPr>
            <a:r>
              <a:rPr lang="nl-NL" dirty="0">
                <a:solidFill>
                  <a:srgbClr val="002060"/>
                </a:solidFill>
              </a:rPr>
              <a:t>“Voor ons als bewoners, is het best een verademing als we met mensen van instanties te maken hebben die zo werken” </a:t>
            </a:r>
            <a:r>
              <a:rPr lang="nl-NL" sz="1800" i="1" dirty="0">
                <a:solidFill>
                  <a:srgbClr val="002060"/>
                </a:solidFill>
              </a:rPr>
              <a:t>Birgit Oelkers</a:t>
            </a:r>
          </a:p>
        </p:txBody>
      </p:sp>
    </p:spTree>
    <p:extLst>
      <p:ext uri="{BB962C8B-B14F-4D97-AF65-F5344CB8AC3E}">
        <p14:creationId xmlns:p14="http://schemas.microsoft.com/office/powerpoint/2010/main" val="44575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D836B-C57C-4304-BB9B-31E99C03634A}"/>
              </a:ext>
            </a:extLst>
          </p:cNvPr>
          <p:cNvSpPr>
            <a:spLocks noGrp="1"/>
          </p:cNvSpPr>
          <p:nvPr>
            <p:ph type="title"/>
          </p:nvPr>
        </p:nvSpPr>
        <p:spPr>
          <a:xfrm>
            <a:off x="838200" y="365125"/>
            <a:ext cx="9963150" cy="1325563"/>
          </a:xfrm>
        </p:spPr>
        <p:txBody>
          <a:bodyPr/>
          <a:lstStyle/>
          <a:p>
            <a:endParaRPr lang="nl-NL" dirty="0"/>
          </a:p>
        </p:txBody>
      </p:sp>
      <p:sp>
        <p:nvSpPr>
          <p:cNvPr id="3" name="Tijdelijke aanduiding voor inhoud 2">
            <a:extLst>
              <a:ext uri="{FF2B5EF4-FFF2-40B4-BE49-F238E27FC236}">
                <a16:creationId xmlns:a16="http://schemas.microsoft.com/office/drawing/2014/main" id="{A60CDDBB-344D-44C6-A330-B219AF93BA78}"/>
              </a:ext>
            </a:extLst>
          </p:cNvPr>
          <p:cNvSpPr>
            <a:spLocks noGrp="1"/>
          </p:cNvSpPr>
          <p:nvPr>
            <p:ph idx="1"/>
          </p:nvPr>
        </p:nvSpPr>
        <p:spPr>
          <a:xfrm>
            <a:off x="800100" y="1981199"/>
            <a:ext cx="10515600" cy="4176713"/>
          </a:xfrm>
        </p:spPr>
        <p:txBody>
          <a:bodyPr/>
          <a:lstStyle/>
          <a:p>
            <a:r>
              <a:rPr lang="nl-NL" dirty="0"/>
              <a:t>De 7 </a:t>
            </a:r>
            <a:r>
              <a:rPr lang="nl-NL" dirty="0" err="1"/>
              <a:t>PK’s</a:t>
            </a:r>
            <a:r>
              <a:rPr lang="nl-NL" dirty="0"/>
              <a:t> geven inzicht in de manier waarom je het bouwen van een community kunt vormgeven. </a:t>
            </a:r>
          </a:p>
          <a:p>
            <a:r>
              <a:rPr lang="nl-NL" dirty="0"/>
              <a:t>Niet alle punten zijn altijd vorm te geven….</a:t>
            </a:r>
          </a:p>
          <a:p>
            <a:endParaRPr lang="nl-NL" dirty="0"/>
          </a:p>
          <a:p>
            <a:endParaRPr lang="nl-NL" dirty="0"/>
          </a:p>
        </p:txBody>
      </p:sp>
    </p:spTree>
    <p:extLst>
      <p:ext uri="{BB962C8B-B14F-4D97-AF65-F5344CB8AC3E}">
        <p14:creationId xmlns:p14="http://schemas.microsoft.com/office/powerpoint/2010/main" val="289795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PK1 - </a:t>
            </a:r>
            <a:r>
              <a:rPr lang="nl-NL" b="1" err="1">
                <a:solidFill>
                  <a:srgbClr val="7030A0"/>
                </a:solidFill>
              </a:rPr>
              <a:t>Programmaloos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“Als je serieus gemeenschappen wilt versterken, moet je vooral geen eigen programma’s hebben. Want bij community building volg je de plannen van de mensen die al met dingen bezig zijn. En help je hen om hun eigen programma te maken.”</a:t>
            </a: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programmaloos</a:t>
            </a:r>
            <a:r>
              <a:rPr lang="nl-NL" dirty="0">
                <a:solidFill>
                  <a:srgbClr val="002060"/>
                </a:solidFill>
              </a:rPr>
              <a:t>?</a:t>
            </a:r>
          </a:p>
          <a:p>
            <a:pPr marL="0" indent="0">
              <a:buNone/>
            </a:pPr>
            <a:endParaRPr lang="nl-NL" dirty="0">
              <a:solidFill>
                <a:srgbClr val="002060"/>
              </a:solidFill>
            </a:endParaRPr>
          </a:p>
          <a:p>
            <a:pPr marL="0" indent="0">
              <a:buNone/>
            </a:pPr>
            <a:endParaRPr lang="nl-NL" dirty="0"/>
          </a:p>
        </p:txBody>
      </p:sp>
    </p:spTree>
    <p:extLst>
      <p:ext uri="{BB962C8B-B14F-4D97-AF65-F5344CB8AC3E}">
        <p14:creationId xmlns:p14="http://schemas.microsoft.com/office/powerpoint/2010/main" val="39874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PK2 - Probleemloos</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lstStyle/>
          <a:p>
            <a:endParaRPr lang="nl-NL" dirty="0">
              <a:solidFill>
                <a:srgbClr val="002060"/>
              </a:solidFill>
            </a:endParaRPr>
          </a:p>
          <a:p>
            <a:pPr marL="0" indent="0">
              <a:buNone/>
            </a:pPr>
            <a:r>
              <a:rPr lang="nl-NL" dirty="0">
                <a:solidFill>
                  <a:srgbClr val="002060"/>
                </a:solidFill>
              </a:rPr>
              <a:t>“Je gaat de wijk in zonder de bril van ‘probleemgericht werken’ en zonder het idee dat je iets of iemand kunt ‘fixen’. In plaats daarvan kijk je naar wat er wel is. Naar wat mensen in zich hebben en waar ze wat van maken”</a:t>
            </a: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probleemloos?</a:t>
            </a:r>
          </a:p>
          <a:p>
            <a:endParaRPr lang="nl-NL" dirty="0"/>
          </a:p>
        </p:txBody>
      </p:sp>
    </p:spTree>
    <p:extLst>
      <p:ext uri="{BB962C8B-B14F-4D97-AF65-F5344CB8AC3E}">
        <p14:creationId xmlns:p14="http://schemas.microsoft.com/office/powerpoint/2010/main" val="284003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PK3 - </a:t>
            </a:r>
            <a:r>
              <a:rPr lang="nl-NL" b="1" err="1">
                <a:solidFill>
                  <a:srgbClr val="7030A0"/>
                </a:solidFill>
              </a:rPr>
              <a:t>Prestatieloos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Als je van tevoren al weet waar je op uit moet of wilt komen; bijv. ‘x aantal participerende bewoners’, wordt het op die manier nooit de prestatie van de mensen in de community. Jammer want bij prestatie-gedreven is er weinig ruimte voor het ontdekken van zijwegen, terwijl daar vaak de meest verrassende dingen ontstaan.</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prestatieloos</a:t>
            </a:r>
            <a:r>
              <a:rPr lang="nl-NL" dirty="0">
                <a:solidFill>
                  <a:srgbClr val="002060"/>
                </a:solidFill>
              </a:rPr>
              <a:t>?</a:t>
            </a:r>
            <a:endParaRPr lang="nl-NL" dirty="0"/>
          </a:p>
        </p:txBody>
      </p:sp>
    </p:spTree>
    <p:extLst>
      <p:ext uri="{BB962C8B-B14F-4D97-AF65-F5344CB8AC3E}">
        <p14:creationId xmlns:p14="http://schemas.microsoft.com/office/powerpoint/2010/main" val="105702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PK4 - </a:t>
            </a:r>
            <a:r>
              <a:rPr lang="nl-NL" b="1" err="1">
                <a:solidFill>
                  <a:srgbClr val="7030A0"/>
                </a:solidFill>
              </a:rPr>
              <a:t>Projectloos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“Bij community building staan niet de projecten in de spots, maar de mensen, de onderlinge relaties die door de projecten ontstaan. Het verbinden op grond van interesses en dagelijkse bezigheden, het zien en aansluiten bij wat er al is.” </a:t>
            </a: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Projectloos</a:t>
            </a:r>
            <a:r>
              <a:rPr lang="nl-NL" dirty="0">
                <a:solidFill>
                  <a:srgbClr val="002060"/>
                </a:solidFill>
              </a:rPr>
              <a:t>?</a:t>
            </a:r>
          </a:p>
          <a:p>
            <a:endParaRPr lang="nl-NL" dirty="0"/>
          </a:p>
        </p:txBody>
      </p:sp>
    </p:spTree>
    <p:extLst>
      <p:ext uri="{BB962C8B-B14F-4D97-AF65-F5344CB8AC3E}">
        <p14:creationId xmlns:p14="http://schemas.microsoft.com/office/powerpoint/2010/main" val="138452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PK5 - Pretentieloos</a:t>
            </a: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“Community building speelt zich vaak achter de schermen af, bescheiden, zonder poeha” </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pretentieloos?</a:t>
            </a:r>
          </a:p>
          <a:p>
            <a:endParaRPr lang="nl-NL" dirty="0"/>
          </a:p>
        </p:txBody>
      </p:sp>
    </p:spTree>
    <p:extLst>
      <p:ext uri="{BB962C8B-B14F-4D97-AF65-F5344CB8AC3E}">
        <p14:creationId xmlns:p14="http://schemas.microsoft.com/office/powerpoint/2010/main" val="12843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CBD51-2609-F547-9425-96855AF0F497}"/>
              </a:ext>
            </a:extLst>
          </p:cNvPr>
          <p:cNvSpPr>
            <a:spLocks noGrp="1"/>
          </p:cNvSpPr>
          <p:nvPr>
            <p:ph type="title"/>
          </p:nvPr>
        </p:nvSpPr>
        <p:spPr/>
        <p:txBody>
          <a:bodyPr/>
          <a:lstStyle/>
          <a:p>
            <a:r>
              <a:rPr lang="nl-NL" b="1">
                <a:solidFill>
                  <a:srgbClr val="7030A0"/>
                </a:solidFill>
              </a:rPr>
              <a:t>PK6 - </a:t>
            </a:r>
            <a:r>
              <a:rPr lang="nl-NL" b="1" err="1">
                <a:solidFill>
                  <a:srgbClr val="7030A0"/>
                </a:solidFill>
              </a:rPr>
              <a:t>Paniekloos</a:t>
            </a:r>
            <a:endParaRPr lang="nl-NL" b="1">
              <a:solidFill>
                <a:srgbClr val="7030A0"/>
              </a:solidFill>
            </a:endParaRPr>
          </a:p>
        </p:txBody>
      </p:sp>
      <p:sp>
        <p:nvSpPr>
          <p:cNvPr id="5" name="Tijdelijke aanduiding voor inhoud 4">
            <a:extLst>
              <a:ext uri="{FF2B5EF4-FFF2-40B4-BE49-F238E27FC236}">
                <a16:creationId xmlns:a16="http://schemas.microsoft.com/office/drawing/2014/main" id="{4C819571-B68F-FC40-8E2A-91AEAAB0EED7}"/>
              </a:ext>
            </a:extLst>
          </p:cNvPr>
          <p:cNvSpPr>
            <a:spLocks noGrp="1"/>
          </p:cNvSpPr>
          <p:nvPr>
            <p:ph idx="1"/>
          </p:nvPr>
        </p:nvSpPr>
        <p:spPr/>
        <p:txBody>
          <a:bodyPr>
            <a:normAutofit/>
          </a:bodyPr>
          <a:lstStyle/>
          <a:p>
            <a:endParaRPr lang="nl-NL" dirty="0">
              <a:solidFill>
                <a:srgbClr val="002060"/>
              </a:solidFill>
            </a:endParaRPr>
          </a:p>
          <a:p>
            <a:pPr marL="0" indent="0">
              <a:buNone/>
            </a:pPr>
            <a:r>
              <a:rPr lang="nl-NL" dirty="0">
                <a:solidFill>
                  <a:srgbClr val="002060"/>
                </a:solidFill>
              </a:rPr>
              <a:t>Raak niet in paniek, ook niet als je achterna gezeten wordt door subsidiegevers, opdrachtgevers, bazen en anderen die willen dat je vooral snel resultaat laat zien. </a:t>
            </a:r>
          </a:p>
          <a:p>
            <a:pPr marL="0" indent="0">
              <a:buNone/>
            </a:pPr>
            <a:endParaRPr lang="nl-NL" dirty="0">
              <a:solidFill>
                <a:srgbClr val="002060"/>
              </a:solidFill>
            </a:endParaRPr>
          </a:p>
          <a:p>
            <a:pPr marL="0" indent="0">
              <a:buNone/>
            </a:pPr>
            <a:endParaRPr lang="nl-NL" dirty="0">
              <a:solidFill>
                <a:srgbClr val="002060"/>
              </a:solidFill>
            </a:endParaRPr>
          </a:p>
          <a:p>
            <a:pPr marL="0" indent="0">
              <a:buNone/>
            </a:pPr>
            <a:r>
              <a:rPr lang="nl-NL" dirty="0">
                <a:solidFill>
                  <a:srgbClr val="002060"/>
                </a:solidFill>
              </a:rPr>
              <a:t>In hoeverre is jullie aanpak van community building </a:t>
            </a:r>
            <a:r>
              <a:rPr lang="nl-NL" dirty="0" err="1">
                <a:solidFill>
                  <a:srgbClr val="002060"/>
                </a:solidFill>
              </a:rPr>
              <a:t>paniekloos</a:t>
            </a:r>
            <a:r>
              <a:rPr lang="nl-NL" dirty="0">
                <a:solidFill>
                  <a:srgbClr val="002060"/>
                </a:solidFill>
              </a:rPr>
              <a:t>?</a:t>
            </a:r>
          </a:p>
          <a:p>
            <a:endParaRPr lang="nl-NL" dirty="0"/>
          </a:p>
        </p:txBody>
      </p:sp>
    </p:spTree>
    <p:extLst>
      <p:ext uri="{BB962C8B-B14F-4D97-AF65-F5344CB8AC3E}">
        <p14:creationId xmlns:p14="http://schemas.microsoft.com/office/powerpoint/2010/main" val="135119339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7A846B-8069-479C-9188-7152EFD84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81</TotalTime>
  <Words>476</Words>
  <Application>Microsoft Macintosh PowerPoint</Application>
  <PresentationFormat>Breedbeeld</PresentationFormat>
  <Paragraphs>53</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De 7 PK’s van Community building! </vt:lpstr>
      <vt:lpstr>Zeven PK’s van community building in een wijk</vt:lpstr>
      <vt:lpstr>PowerPoint-presentatie</vt:lpstr>
      <vt:lpstr>PK1 - Programmaloos</vt:lpstr>
      <vt:lpstr>PK2 - Probleemloos</vt:lpstr>
      <vt:lpstr>PK3 - Prestatieloos</vt:lpstr>
      <vt:lpstr>PK4 - Projectloos</vt:lpstr>
      <vt:lpstr>PK5 - Pretentieloos</vt:lpstr>
      <vt:lpstr>PK6 - Paniekloos</vt:lpstr>
      <vt:lpstr>PK7 - Pret</vt:lpstr>
      <vt:lpstr>PK’s versterken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nathalie keunen</cp:lastModifiedBy>
  <cp:revision>5</cp:revision>
  <dcterms:created xsi:type="dcterms:W3CDTF">2021-07-07T07:37:45Z</dcterms:created>
  <dcterms:modified xsi:type="dcterms:W3CDTF">2022-04-12T11:04:00Z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